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350" r:id="rId3"/>
    <p:sldId id="356" r:id="rId4"/>
    <p:sldId id="315" r:id="rId5"/>
    <p:sldId id="342" r:id="rId6"/>
    <p:sldId id="349" r:id="rId7"/>
    <p:sldId id="351" r:id="rId8"/>
    <p:sldId id="352" r:id="rId9"/>
    <p:sldId id="314" r:id="rId10"/>
    <p:sldId id="257" r:id="rId11"/>
    <p:sldId id="322" r:id="rId12"/>
    <p:sldId id="343" r:id="rId13"/>
    <p:sldId id="344" r:id="rId14"/>
    <p:sldId id="345" r:id="rId15"/>
    <p:sldId id="346" r:id="rId16"/>
    <p:sldId id="325" r:id="rId17"/>
    <p:sldId id="262" r:id="rId18"/>
    <p:sldId id="329" r:id="rId19"/>
    <p:sldId id="271" r:id="rId20"/>
    <p:sldId id="334" r:id="rId21"/>
    <p:sldId id="335" r:id="rId22"/>
    <p:sldId id="336" r:id="rId23"/>
    <p:sldId id="327" r:id="rId24"/>
    <p:sldId id="341" r:id="rId25"/>
    <p:sldId id="331" r:id="rId26"/>
    <p:sldId id="320" r:id="rId27"/>
    <p:sldId id="339" r:id="rId28"/>
    <p:sldId id="332" r:id="rId29"/>
    <p:sldId id="321" r:id="rId30"/>
    <p:sldId id="323" r:id="rId31"/>
    <p:sldId id="265" r:id="rId32"/>
    <p:sldId id="348" r:id="rId33"/>
    <p:sldId id="357" r:id="rId34"/>
    <p:sldId id="354" r:id="rId35"/>
    <p:sldId id="347" r:id="rId36"/>
    <p:sldId id="353" r:id="rId37"/>
    <p:sldId id="355" r:id="rId38"/>
    <p:sldId id="338" r:id="rId39"/>
    <p:sldId id="337" r:id="rId40"/>
    <p:sldId id="340" r:id="rId41"/>
    <p:sldId id="326" r:id="rId42"/>
    <p:sldId id="328" r:id="rId43"/>
    <p:sldId id="333" r:id="rId44"/>
    <p:sldId id="302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C56A8-6BC9-4352-B6BF-B4B486DD7A45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C326C-BDF5-4DC4-A0B7-1C06E6B0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0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jupyter.readthedocs.io/en/latest/architecture/how_jupyter_ipython_work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jupyter.org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qlsaturday.com/694/EventHome.aspx" TargetMode="External"/><Relationship Id="rId5" Type="http://schemas.openxmlformats.org/officeDocument/2006/relationships/hyperlink" Target="https://r_programming.eventbrite.com/" TargetMode="Externa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-fy.com/" TargetMode="External"/><Relationship Id="rId2" Type="http://schemas.openxmlformats.org/officeDocument/2006/relationships/hyperlink" Target="mailto:bryan256@msn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www.linkedin.com/in/bryancafferky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hyperlink" Target="https://www.continuum.io/downloads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808" y="260325"/>
            <a:ext cx="9830800" cy="636207"/>
          </a:xfrm>
        </p:spPr>
        <p:txBody>
          <a:bodyPr/>
          <a:lstStyle/>
          <a:p>
            <a:r>
              <a:rPr lang="en-US" sz="3200" dirty="0"/>
              <a:t>An Introduction to R Jupyter (Azure) Notebooks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0685" y="5769621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by Bryan Cafferky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588" y="123159"/>
            <a:ext cx="8825658" cy="645584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Common Funding = Common Benefit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52" y="810322"/>
            <a:ext cx="8174691" cy="59185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00510" y="4972557"/>
            <a:ext cx="2053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It’s not just for Python Anymore!</a:t>
            </a:r>
          </a:p>
        </p:txBody>
      </p:sp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400" dirty="0"/>
              <a:t>Who uses Jupyter Notebooks?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400" dirty="0"/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1685" y="2071561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400" dirty="0"/>
              <a:t>Why Notebook?</a:t>
            </a:r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400" dirty="0"/>
              <a:t>Kernel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400" dirty="0"/>
              <a:t>Flexible Notebook Conversions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825658" cy="776392"/>
          </a:xfrm>
        </p:spPr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/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/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4D22E6-2E27-4A44-9A1E-5869C53F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9" y="218397"/>
            <a:ext cx="11448661" cy="6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A First Look at a Notebook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A First Look at a Notebook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4444" y="5682387"/>
            <a:ext cx="5496402" cy="669861"/>
          </a:xfrm>
        </p:spPr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15" y="823912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2604" y="3101027"/>
            <a:ext cx="5496402" cy="669861"/>
          </a:xfrm>
        </p:spPr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/>
              </a:rPr>
              <a:t>http://jupyter.org/</a:t>
            </a:r>
            <a:endParaRPr lang="en-US" sz="4000" b="1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7" y="192733"/>
            <a:ext cx="3051805" cy="171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76826" y="4143122"/>
            <a:ext cx="32608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notebook play area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515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474" y="188265"/>
            <a:ext cx="8825658" cy="418638"/>
          </a:xfrm>
        </p:spPr>
        <p:txBody>
          <a:bodyPr/>
          <a:lstStyle/>
          <a:p>
            <a:r>
              <a:rPr lang="en-US" sz="2400" dirty="0"/>
              <a:t>Use R and Python Together…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60" y="0"/>
            <a:ext cx="8825658" cy="599112"/>
          </a:xfrm>
        </p:spPr>
        <p:txBody>
          <a:bodyPr/>
          <a:lstStyle/>
          <a:p>
            <a:r>
              <a:rPr lang="en-US" sz="2800" dirty="0"/>
              <a:t>Accessing Spark with </a:t>
            </a:r>
            <a:r>
              <a:rPr lang="en-US" sz="2800" dirty="0" err="1"/>
              <a:t>pyspark</a:t>
            </a:r>
            <a:r>
              <a:rPr lang="en-US" sz="2800" dirty="0"/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60" y="0"/>
            <a:ext cx="8825658" cy="599112"/>
          </a:xfrm>
        </p:spPr>
        <p:txBody>
          <a:bodyPr/>
          <a:lstStyle/>
          <a:p>
            <a:r>
              <a:rPr lang="en-US" sz="2800" dirty="0"/>
              <a:t>Presentations from Jupyter…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646" y="285369"/>
            <a:ext cx="8825658" cy="599112"/>
          </a:xfrm>
        </p:spPr>
        <p:txBody>
          <a:bodyPr/>
          <a:lstStyle/>
          <a:p>
            <a:r>
              <a:rPr lang="en-US" sz="2800" dirty="0" err="1"/>
              <a:t>Github</a:t>
            </a:r>
            <a:r>
              <a:rPr lang="en-US" sz="2800" dirty="0"/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94" y="1063606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59" y="106974"/>
            <a:ext cx="9534327" cy="985006"/>
          </a:xfrm>
        </p:spPr>
        <p:txBody>
          <a:bodyPr/>
          <a:lstStyle/>
          <a:p>
            <a:r>
              <a:rPr lang="en-US" sz="4800" dirty="0"/>
              <a:t>Advanced Data Science Tool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FC2EFA-C20C-478B-BF90-99EF42F8E9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690114" y="2248522"/>
            <a:ext cx="12882114" cy="48941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SQL Saturday in Smithfield, RI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i="1" dirty="0">
                <a:solidFill>
                  <a:schemeClr val="tx1"/>
                </a:solidFill>
              </a:rPr>
              <a:t>December 9</a:t>
            </a:r>
            <a:r>
              <a:rPr lang="en-US" sz="2800" i="1" baseline="30000" dirty="0">
                <a:solidFill>
                  <a:schemeClr val="tx1"/>
                </a:solidFill>
              </a:rPr>
              <a:t>th</a:t>
            </a:r>
            <a:br>
              <a:rPr lang="en-US" sz="2800" i="1" dirty="0">
                <a:solidFill>
                  <a:schemeClr val="tx1"/>
                </a:solidFill>
              </a:rPr>
            </a:br>
            <a:br>
              <a:rPr lang="en-US" sz="2800" i="1" dirty="0">
                <a:solidFill>
                  <a:schemeClr val="tx1"/>
                </a:solidFill>
              </a:rPr>
            </a:br>
            <a:br>
              <a:rPr lang="en-US" sz="2800" i="1" dirty="0">
                <a:solidFill>
                  <a:schemeClr val="tx1"/>
                </a:solidFill>
              </a:rPr>
            </a:br>
            <a:br>
              <a:rPr lang="en-US" sz="2800" i="1" dirty="0">
                <a:solidFill>
                  <a:schemeClr val="tx1"/>
                </a:solidFill>
              </a:rPr>
            </a:br>
            <a:br>
              <a:rPr lang="en-US" sz="2800" i="1" dirty="0">
                <a:solidFill>
                  <a:schemeClr val="tx1"/>
                </a:solidFill>
              </a:rPr>
            </a:br>
            <a:br>
              <a:rPr lang="en-US" sz="2800" i="1" dirty="0">
                <a:solidFill>
                  <a:schemeClr val="tx1"/>
                </a:solidFill>
              </a:rPr>
            </a:br>
            <a:r>
              <a:rPr lang="en-US" sz="2800" i="1" dirty="0">
                <a:solidFill>
                  <a:schemeClr val="tx1"/>
                </a:solidFill>
              </a:rPr>
              <a:t>           Pre Con:  R from A to Z</a:t>
            </a:r>
          </a:p>
        </p:txBody>
      </p:sp>
      <p:pic>
        <p:nvPicPr>
          <p:cNvPr id="4100" name="Picture 4" descr="Image result for sql saturday">
            <a:extLst>
              <a:ext uri="{FF2B5EF4-FFF2-40B4-BE49-F238E27FC236}">
                <a16:creationId xmlns:a16="http://schemas.microsoft.com/office/drawing/2014/main" id="{8178E02C-7FC4-4F0C-AA0A-EB7772F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41" y="225108"/>
            <a:ext cx="4082318" cy="19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rawing of a face&#10;&#10;Description generated with high confidence">
            <a:extLst>
              <a:ext uri="{FF2B5EF4-FFF2-40B4-BE49-F238E27FC236}">
                <a16:creationId xmlns:a16="http://schemas.microsoft.com/office/drawing/2014/main" id="{C3520BFB-AB77-48F6-A5BF-F5536D2DC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703" y="5085836"/>
            <a:ext cx="1575247" cy="1575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666C5A-4463-43EB-89F9-8213065811B1}"/>
              </a:ext>
            </a:extLst>
          </p:cNvPr>
          <p:cNvSpPr/>
          <p:nvPr/>
        </p:nvSpPr>
        <p:spPr>
          <a:xfrm>
            <a:off x="3806711" y="5815006"/>
            <a:ext cx="450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https://r_programming.eventbrite.com</a:t>
            </a:r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5E46BC7-5BFE-4009-8428-A147BC0E71BE}"/>
              </a:ext>
            </a:extLst>
          </p:cNvPr>
          <p:cNvSpPr/>
          <p:nvPr/>
        </p:nvSpPr>
        <p:spPr>
          <a:xfrm>
            <a:off x="8474018" y="5085836"/>
            <a:ext cx="1851802" cy="1480355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Discount Code Microsoft</a:t>
            </a:r>
          </a:p>
          <a:p>
            <a:pPr algn="ctr"/>
            <a:r>
              <a:rPr lang="en-US" dirty="0"/>
              <a:t>For 20% Off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B4058-6807-4C0A-9C1B-316E08332CB4}"/>
              </a:ext>
            </a:extLst>
          </p:cNvPr>
          <p:cNvSpPr/>
          <p:nvPr/>
        </p:nvSpPr>
        <p:spPr>
          <a:xfrm>
            <a:off x="3228800" y="3318195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http://www.sqlsaturday.com/694/EventHome.aspx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62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985006"/>
          </a:xfrm>
        </p:spPr>
        <p:txBody>
          <a:bodyPr/>
          <a:lstStyle/>
          <a:p>
            <a:r>
              <a:rPr lang="en-US" sz="4800" dirty="0"/>
              <a:t>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646" y="285369"/>
            <a:ext cx="8825658" cy="599112"/>
          </a:xfrm>
        </p:spPr>
        <p:txBody>
          <a:bodyPr/>
          <a:lstStyle/>
          <a:p>
            <a:r>
              <a:rPr lang="en-US" sz="4000" dirty="0"/>
              <a:t>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2136001" y="2204558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Maximize Notebook Value</a:t>
            </a:r>
          </a:p>
        </p:txBody>
      </p:sp>
      <p:pic>
        <p:nvPicPr>
          <p:cNvPr id="3074" name="Picture 2" descr="Image result for azure cloud">
            <a:extLst>
              <a:ext uri="{FF2B5EF4-FFF2-40B4-BE49-F238E27FC236}">
                <a16:creationId xmlns:a16="http://schemas.microsoft.com/office/drawing/2014/main" id="{F0C129F7-AA73-4F39-A063-1AD8250E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558" y="3186636"/>
            <a:ext cx="3703087" cy="211604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3699AF-B2C4-4C82-8CF3-4084E4F67C88}"/>
              </a:ext>
            </a:extLst>
          </p:cNvPr>
          <p:cNvSpPr/>
          <p:nvPr/>
        </p:nvSpPr>
        <p:spPr>
          <a:xfrm>
            <a:off x="4034558" y="5970756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https://notebooks.azure.com/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2489749" y="2229725"/>
            <a:ext cx="6311713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To Install R Packages</a:t>
            </a:r>
          </a:p>
        </p:txBody>
      </p:sp>
      <p:pic>
        <p:nvPicPr>
          <p:cNvPr id="3074" name="Picture 2" descr="Image result for azure cloud">
            <a:extLst>
              <a:ext uri="{FF2B5EF4-FFF2-40B4-BE49-F238E27FC236}">
                <a16:creationId xmlns:a16="http://schemas.microsoft.com/office/drawing/2014/main" id="{F0C129F7-AA73-4F39-A063-1AD8250E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59" y="485382"/>
            <a:ext cx="2651294" cy="151502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55EF08-733A-427F-B925-28D6CAC92F2E}"/>
              </a:ext>
            </a:extLst>
          </p:cNvPr>
          <p:cNvSpPr/>
          <p:nvPr/>
        </p:nvSpPr>
        <p:spPr>
          <a:xfrm>
            <a:off x="1073790" y="3429000"/>
            <a:ext cx="10343626" cy="46166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install.packages("psych", repo="http://cran.us.r-project.org")</a:t>
            </a:r>
          </a:p>
        </p:txBody>
      </p:sp>
    </p:spTree>
    <p:extLst>
      <p:ext uri="{BB962C8B-B14F-4D97-AF65-F5344CB8AC3E}">
        <p14:creationId xmlns:p14="http://schemas.microsoft.com/office/powerpoint/2010/main" val="316267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266701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/>
              <a:t>Jupyter Notebooks on Azure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88" y="1179237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11265"/>
              <a:gd name="adj4" fmla="val -130667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2745774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9755" y="266701"/>
            <a:ext cx="8825658" cy="711200"/>
          </a:xfrm>
        </p:spPr>
        <p:txBody>
          <a:bodyPr/>
          <a:lstStyle/>
          <a:p>
            <a:r>
              <a:rPr lang="en-US" sz="4800" dirty="0"/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24" y="1205948"/>
            <a:ext cx="6584420" cy="5340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97476" y="104048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Jupyter Notebooks on Azure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C9BC4-2301-49C8-A58F-0D2601A7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2" y="1651646"/>
            <a:ext cx="10528183" cy="4746706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1550925" y="1008449"/>
            <a:ext cx="2500958" cy="612648"/>
          </a:xfrm>
          <a:prstGeom prst="borderCallout1">
            <a:avLst>
              <a:gd name="adj1" fmla="val 18750"/>
              <a:gd name="adj2" fmla="val -8333"/>
              <a:gd name="adj3" fmla="val 124255"/>
              <a:gd name="adj4" fmla="val -30198"/>
            </a:avLst>
          </a:prstGeom>
          <a:solidFill>
            <a:srgbClr val="7030A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the Gallery to Get a Jump Start</a:t>
            </a:r>
          </a:p>
        </p:txBody>
      </p:sp>
    </p:spTree>
    <p:extLst>
      <p:ext uri="{BB962C8B-B14F-4D97-AF65-F5344CB8AC3E}">
        <p14:creationId xmlns:p14="http://schemas.microsoft.com/office/powerpoint/2010/main" val="779570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240089" y="451258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Why Azure Notebooks?</a:t>
            </a:r>
          </a:p>
        </p:txBody>
      </p:sp>
      <p:pic>
        <p:nvPicPr>
          <p:cNvPr id="3074" name="Picture 2" descr="Image result for azure cloud">
            <a:extLst>
              <a:ext uri="{FF2B5EF4-FFF2-40B4-BE49-F238E27FC236}">
                <a16:creationId xmlns:a16="http://schemas.microsoft.com/office/drawing/2014/main" id="{F0C129F7-AA73-4F39-A063-1AD8250E6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239" y="5418108"/>
            <a:ext cx="1779013" cy="101657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CF5C0-0784-4DF4-9E58-2B528B43C10D}"/>
              </a:ext>
            </a:extLst>
          </p:cNvPr>
          <p:cNvSpPr txBox="1"/>
          <p:nvPr/>
        </p:nvSpPr>
        <p:spPr>
          <a:xfrm>
            <a:off x="327170" y="1771413"/>
            <a:ext cx="817788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Custom Development IDE within the Azure Portal</a:t>
            </a:r>
          </a:p>
          <a:p>
            <a:endParaRPr lang="en-US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Notebooks Can Access All Your Azure Resources</a:t>
            </a:r>
          </a:p>
          <a:p>
            <a:endParaRPr lang="en-US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and Collaborate</a:t>
            </a:r>
          </a:p>
          <a:p>
            <a:endParaRPr lang="en-US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  <a:p>
            <a:endParaRPr lang="en-US" sz="24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Tool for Any Language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9751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860" y="0"/>
            <a:ext cx="8825658" cy="599112"/>
          </a:xfrm>
        </p:spPr>
        <p:txBody>
          <a:bodyPr/>
          <a:lstStyle/>
          <a:p>
            <a:r>
              <a:rPr lang="en-US" sz="2800" dirty="0" err="1"/>
              <a:t>RStudio</a:t>
            </a:r>
            <a:r>
              <a:rPr lang="en-US" sz="2800" dirty="0"/>
              <a:t> Fights Back…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11" y="1178375"/>
            <a:ext cx="8965975" cy="5546429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10293069" y="3010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6080"/>
              <a:gd name="adj4" fmla="val -7045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356457" y="460301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6080"/>
              <a:gd name="adj4" fmla="val -7045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rendered in the editor</a:t>
            </a:r>
          </a:p>
        </p:txBody>
      </p:sp>
    </p:spTree>
    <p:extLst>
      <p:ext uri="{BB962C8B-B14F-4D97-AF65-F5344CB8AC3E}">
        <p14:creationId xmlns:p14="http://schemas.microsoft.com/office/powerpoint/2010/main" val="749509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3600" dirty="0"/>
              <a:t>Installing Additional R Packages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0718" y="1343279"/>
            <a:ext cx="903805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Installing additional R Packages</a:t>
            </a:r>
          </a:p>
          <a:p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Find out where R is installing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Find where Anaconda is installed. R packages are in subfolder \R\library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Example: C:\Users\BryanCafferky\Anaconda3\R\library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Copy the package folder from the R folder to the Anaconda folder.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991" y="1619588"/>
            <a:ext cx="2929021" cy="21829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45862" y="1294726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Install Pop Up in </a:t>
            </a:r>
            <a:r>
              <a:rPr lang="en-US" sz="1000" dirty="0" err="1"/>
              <a:t>RStudio</a:t>
            </a:r>
            <a:endParaRPr lang="en-US" sz="1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324559" y="2281954"/>
            <a:ext cx="987229" cy="66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45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512" y="207240"/>
            <a:ext cx="8825658" cy="497435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12008" y="5275284"/>
            <a:ext cx="485382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bryan256@msn.com</a:t>
            </a:r>
            <a:endParaRPr lang="en-US" sz="1400" dirty="0"/>
          </a:p>
          <a:p>
            <a:endParaRPr lang="en-US" sz="1400" dirty="0">
              <a:hlinkClick r:id="rId3"/>
            </a:endParaRPr>
          </a:p>
          <a:p>
            <a:r>
              <a:rPr lang="en-US" sz="1400" dirty="0">
                <a:hlinkClick r:id="rId3"/>
              </a:rPr>
              <a:t>www.sql-fy.com</a:t>
            </a:r>
            <a:endParaRPr lang="en-US" sz="1400" dirty="0"/>
          </a:p>
          <a:p>
            <a:endParaRPr lang="en-US" sz="1400" dirty="0"/>
          </a:p>
          <a:p>
            <a:r>
              <a:rPr lang="en-US" sz="14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/>
              </a:rPr>
              <a:t>https://www.linkedin.com/in/bryancafferky</a:t>
            </a:r>
            <a:endParaRPr lang="en-US" sz="14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4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512" y="1058354"/>
            <a:ext cx="1050319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Technical Solutions Enabler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Decades of IT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Microsoft Data Platform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 of Pro PowerShell for Database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Experienced in health care, insurance, banking, and ecommerce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and lead PASS Chapter The RI Microsoft BI User Group and The SNE R User Group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Proud to be a Nerd.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03" y="4819180"/>
            <a:ext cx="1792855" cy="1547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84C21-7E2A-438D-B523-A79984D4F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0646" y="6434092"/>
            <a:ext cx="1751612" cy="2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118" y="2597543"/>
            <a:ext cx="8825658" cy="599112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Python – Jupyter is a Python application. </a:t>
            </a:r>
          </a:p>
          <a:p>
            <a:endParaRPr lang="en-US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Either Python 2.x or Python 3.x will work.  Python 3 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R if you do not have it installed.  An R IDE is not required.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3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760" y="106974"/>
            <a:ext cx="8825658" cy="669861"/>
          </a:xfrm>
        </p:spPr>
        <p:txBody>
          <a:bodyPr/>
          <a:lstStyle/>
          <a:p>
            <a:r>
              <a:rPr lang="en-US" sz="4000" dirty="0"/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29" y="1513212"/>
            <a:ext cx="7654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/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Source</a:t>
            </a:r>
          </a:p>
          <a:p>
            <a:endParaRPr lang="en-US" dirty="0"/>
          </a:p>
          <a:p>
            <a:r>
              <a:rPr lang="en-US" dirty="0"/>
              <a:t>Written in Python – originally called </a:t>
            </a:r>
            <a:r>
              <a:rPr lang="en-US" dirty="0" err="1"/>
              <a:t>IPython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Real time execution and rendering</a:t>
            </a:r>
          </a:p>
          <a:p>
            <a:endParaRPr lang="en-US" dirty="0"/>
          </a:p>
          <a:p>
            <a:r>
              <a:rPr lang="en-US" dirty="0"/>
              <a:t>Many languages supported</a:t>
            </a:r>
          </a:p>
          <a:p>
            <a:endParaRPr lang="en-US" dirty="0"/>
          </a:p>
          <a:p>
            <a:r>
              <a:rPr lang="en-US" dirty="0"/>
              <a:t>Supports Spark API</a:t>
            </a:r>
          </a:p>
          <a:p>
            <a:endParaRPr lang="en-US" dirty="0"/>
          </a:p>
          <a:p>
            <a:r>
              <a:rPr lang="en-US" dirty="0"/>
              <a:t>Sharing many ways, i.e. file system, GitHub, JupyterHub, Azure</a:t>
            </a:r>
          </a:p>
          <a:p>
            <a:endParaRPr lang="en-US" dirty="0"/>
          </a:p>
          <a:p>
            <a:r>
              <a:rPr lang="en-US" dirty="0"/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/>
              <a:t>Jupyter Notebooks – Wrapping Up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1225" y="958718"/>
            <a:ext cx="3315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40" y="1907143"/>
            <a:ext cx="4113332" cy="41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4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91B2AEB-9C03-4291-82DB-27D351F311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1" y="1454964"/>
            <a:ext cx="3339281" cy="3308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57635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588" y="123159"/>
            <a:ext cx="8825658" cy="985006"/>
          </a:xfrm>
        </p:spPr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When to Use Notebooks?</a:t>
            </a:r>
          </a:p>
        </p:txBody>
      </p:sp>
      <p:pic>
        <p:nvPicPr>
          <p:cNvPr id="1026" name="Picture 2" descr="Image result for teaching">
            <a:extLst>
              <a:ext uri="{FF2B5EF4-FFF2-40B4-BE49-F238E27FC236}">
                <a16:creationId xmlns:a16="http://schemas.microsoft.com/office/drawing/2014/main" id="{06D036EB-45EB-4949-A93B-30970028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2" y="1375533"/>
            <a:ext cx="3811763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llaboration">
            <a:extLst>
              <a:ext uri="{FF2B5EF4-FFF2-40B4-BE49-F238E27FC236}">
                <a16:creationId xmlns:a16="http://schemas.microsoft.com/office/drawing/2014/main" id="{B80AC125-756C-4D14-B525-666125A5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1375533"/>
            <a:ext cx="3809999" cy="2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esearch">
            <a:extLst>
              <a:ext uri="{FF2B5EF4-FFF2-40B4-BE49-F238E27FC236}">
                <a16:creationId xmlns:a16="http://schemas.microsoft.com/office/drawing/2014/main" id="{4693A71F-D84E-473A-89BF-6D3A2119C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1" y="4324970"/>
            <a:ext cx="3810001" cy="228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7" y="4252471"/>
            <a:ext cx="3810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22341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Teaching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293066" y="6181878"/>
            <a:ext cx="1231427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723549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Collaboration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140193" y="6181878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4380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79" y="3837218"/>
            <a:ext cx="3514644" cy="23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43" y="50660"/>
            <a:ext cx="8825658" cy="705711"/>
          </a:xfrm>
        </p:spPr>
        <p:txBody>
          <a:bodyPr/>
          <a:lstStyle/>
          <a:p>
            <a:r>
              <a:rPr lang="en-US" sz="4400" dirty="0"/>
              <a:t>Why Use Notebooks?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1715953" y="6156472"/>
            <a:ext cx="3142207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75+ Languages Supported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549717" y="6181878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98" y="915853"/>
            <a:ext cx="2773138" cy="231834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79FE8-7515-40E8-B23B-BB9345E0D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52" y="3900285"/>
            <a:ext cx="4447476" cy="2254985"/>
          </a:xfrm>
          <a:prstGeom prst="rect">
            <a:avLst/>
          </a:prstGeom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78" y="923642"/>
            <a:ext cx="3514643" cy="231055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23968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44" y="374011"/>
            <a:ext cx="8825658" cy="599112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944" y="1296511"/>
            <a:ext cx="651716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22453</TotalTime>
  <Words>968</Words>
  <Application>Microsoft Office PowerPoint</Application>
  <PresentationFormat>Widescreen</PresentationFormat>
  <Paragraphs>223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Black</vt:lpstr>
      <vt:lpstr>Arial Rounded MT Bold</vt:lpstr>
      <vt:lpstr>Calibri</vt:lpstr>
      <vt:lpstr>Century Gothic</vt:lpstr>
      <vt:lpstr>Wingdings 3</vt:lpstr>
      <vt:lpstr>Ion</vt:lpstr>
      <vt:lpstr>An Introduction to R Jupyter (Azure) Notebooks</vt:lpstr>
      <vt:lpstr>PowerPoint Presentation</vt:lpstr>
      <vt:lpstr>SQL Saturday in Smithfield, RI  December 9th                 Pre Con:  R from A to Z</vt:lpstr>
      <vt:lpstr>About Bryan Cafferky…</vt:lpstr>
      <vt:lpstr>Time to Find Your Inner Child!</vt:lpstr>
      <vt:lpstr>What is Jupyter Notebook?</vt:lpstr>
      <vt:lpstr>When to Use Notebooks?</vt:lpstr>
      <vt:lpstr>Why Use Notebooks?</vt:lpstr>
      <vt:lpstr>Jupyter Notebook </vt:lpstr>
      <vt:lpstr>Common Funding = Common Benefit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http://jupyter.org/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PowerPoint Presentation</vt:lpstr>
      <vt:lpstr>PowerPoint Presentation</vt:lpstr>
      <vt:lpstr>Jupyter Notebooks on Azure</vt:lpstr>
      <vt:lpstr>PowerPoint Presentation</vt:lpstr>
      <vt:lpstr>PowerPoint Presentation</vt:lpstr>
      <vt:lpstr>RStudio Fights Back…</vt:lpstr>
      <vt:lpstr>Installing Additional R Packages</vt:lpstr>
      <vt:lpstr>How to get Jupyter Notebook…</vt:lpstr>
      <vt:lpstr>Installing Jupyter Notebook</vt:lpstr>
      <vt:lpstr>Installing Jupyter Notebook</vt:lpstr>
      <vt:lpstr>Jupyter Notebook – Wrapping Up</vt:lpstr>
      <vt:lpstr>Jupyter Notebooks – 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</cp:lastModifiedBy>
  <cp:revision>249</cp:revision>
  <dcterms:created xsi:type="dcterms:W3CDTF">2015-12-02T19:37:42Z</dcterms:created>
  <dcterms:modified xsi:type="dcterms:W3CDTF">2017-11-18T17:47:47Z</dcterms:modified>
</cp:coreProperties>
</file>